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80" r:id="rId3"/>
    <p:sldId id="294" r:id="rId4"/>
    <p:sldId id="287" r:id="rId5"/>
    <p:sldId id="295" r:id="rId6"/>
    <p:sldId id="296" r:id="rId7"/>
    <p:sldId id="298" r:id="rId8"/>
    <p:sldId id="299" r:id="rId9"/>
    <p:sldId id="259" r:id="rId10"/>
    <p:sldId id="282" r:id="rId11"/>
    <p:sldId id="293" r:id="rId12"/>
    <p:sldId id="262" r:id="rId13"/>
    <p:sldId id="297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0102996168652"/>
          <c:y val="0.14702504254880278"/>
          <c:w val="0.81135571300760267"/>
          <c:h val="0.6632602535132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Acceptance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11798</c:v>
                </c:pt>
                <c:pt idx="1">
                  <c:v>12805</c:v>
                </c:pt>
                <c:pt idx="2">
                  <c:v>12902</c:v>
                </c:pt>
                <c:pt idx="3">
                  <c:v>14353</c:v>
                </c:pt>
                <c:pt idx="4">
                  <c:v>14973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D-4BF2-A912-129FD9704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Enrolled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4090</c:v>
                </c:pt>
                <c:pt idx="1">
                  <c:v>4234</c:v>
                </c:pt>
                <c:pt idx="2">
                  <c:v>4201</c:v>
                </c:pt>
                <c:pt idx="3">
                  <c:v>4600</c:v>
                </c:pt>
                <c:pt idx="4">
                  <c:v>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D-4BF2-A912-129FD9704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1322335"/>
        <c:axId val="1041319423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Enrollment Yield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C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2496679946879149E-3"/>
                  <c:y val="-1.515151515151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5D-4BF2-A912-129FD9704BB2}"/>
                </c:ext>
              </c:extLst>
            </c:dLbl>
            <c:dLbl>
              <c:idx val="1"/>
              <c:layout>
                <c:manualLayout>
                  <c:x val="2.4154589371980454E-3"/>
                  <c:y val="-5.545420741849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5D-4BF2-A912-129FD9704BB2}"/>
                </c:ext>
              </c:extLst>
            </c:dLbl>
            <c:dLbl>
              <c:idx val="2"/>
              <c:layout>
                <c:manualLayout>
                  <c:x val="2.4154589371980675E-3"/>
                  <c:y val="-5.253556492278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5D-4BF2-A912-129FD9704BB2}"/>
                </c:ext>
              </c:extLst>
            </c:dLbl>
            <c:dLbl>
              <c:idx val="3"/>
              <c:layout>
                <c:manualLayout>
                  <c:x val="1.3285024154589284E-2"/>
                  <c:y val="-3.794235244423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5D-4BF2-A912-129FD9704BB2}"/>
                </c:ext>
              </c:extLst>
            </c:dLbl>
            <c:dLbl>
              <c:idx val="4"/>
              <c:layout>
                <c:manualLayout>
                  <c:x val="6.8136901214041468E-4"/>
                  <c:y val="-6.844121757507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17-47CB-A339-2830A2BCC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35</c:v>
                </c:pt>
                <c:pt idx="1">
                  <c:v>33</c:v>
                </c:pt>
                <c:pt idx="2">
                  <c:v>32</c:v>
                </c:pt>
                <c:pt idx="3">
                  <c:v>34</c:v>
                </c:pt>
                <c:pt idx="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5D-4BF2-A912-129FD9704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527951"/>
        <c:axId val="1255530031"/>
      </c:lineChart>
      <c:catAx>
        <c:axId val="10413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319423"/>
        <c:crosses val="autoZero"/>
        <c:auto val="1"/>
        <c:lblAlgn val="ctr"/>
        <c:lblOffset val="100"/>
        <c:noMultiLvlLbl val="0"/>
      </c:catAx>
      <c:valAx>
        <c:axId val="104131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Acceptances/Enrolled Number</a:t>
                </a:r>
              </a:p>
            </c:rich>
          </c:tx>
          <c:layout>
            <c:manualLayout>
              <c:xMode val="edge"/>
              <c:yMode val="edge"/>
              <c:x val="1.3190184829481127E-2"/>
              <c:y val="0.24858088519789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322335"/>
        <c:crosses val="autoZero"/>
        <c:crossBetween val="between"/>
      </c:valAx>
      <c:valAx>
        <c:axId val="125553003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Enrollment Yield (Percent)</a:t>
                </a:r>
              </a:p>
            </c:rich>
          </c:tx>
          <c:layout>
            <c:manualLayout>
              <c:xMode val="edge"/>
              <c:yMode val="edge"/>
              <c:x val="0.97261538592005559"/>
              <c:y val="0.303998359875148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527951"/>
        <c:crosses val="max"/>
        <c:crossBetween val="between"/>
      </c:valAx>
      <c:catAx>
        <c:axId val="12555279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55300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55021907122164"/>
          <c:y val="0.88455704400586288"/>
          <c:w val="0.40827530821595509"/>
          <c:h val="5.4836895388076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27286594094114"/>
          <c:y val="0.156041417080267"/>
          <c:w val="0.81135571300760267"/>
          <c:h val="0.6632602535132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Acceptance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3143</c:v>
                </c:pt>
                <c:pt idx="1">
                  <c:v>3145</c:v>
                </c:pt>
                <c:pt idx="2">
                  <c:v>3023</c:v>
                </c:pt>
                <c:pt idx="3">
                  <c:v>2652</c:v>
                </c:pt>
                <c:pt idx="4">
                  <c:v>2614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D-4BF2-A912-129FD9704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Enrolled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2022</c:v>
                </c:pt>
                <c:pt idx="1">
                  <c:v>2069</c:v>
                </c:pt>
                <c:pt idx="2">
                  <c:v>1911</c:v>
                </c:pt>
                <c:pt idx="3">
                  <c:v>1708</c:v>
                </c:pt>
                <c:pt idx="4">
                  <c:v>1672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D-4BF2-A912-129FD9704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1322335"/>
        <c:axId val="1041319423"/>
      </c:barChart>
      <c:catAx>
        <c:axId val="10413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319423"/>
        <c:crosses val="autoZero"/>
        <c:auto val="1"/>
        <c:lblAlgn val="ctr"/>
        <c:lblOffset val="100"/>
        <c:noMultiLvlLbl val="0"/>
      </c:catAx>
      <c:valAx>
        <c:axId val="104131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Acceptances/Enrolled Number</a:t>
                </a:r>
              </a:p>
            </c:rich>
          </c:tx>
          <c:layout>
            <c:manualLayout>
              <c:xMode val="edge"/>
              <c:yMode val="edge"/>
              <c:x val="3.7625790800054383E-2"/>
              <c:y val="0.25723881105770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32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3041705997842"/>
          <c:y val="0.88895773423793656"/>
          <c:w val="0.21986442365178976"/>
          <c:h val="5.4836895388076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BD147-88D3-4406-A042-39DA15255B7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B6390D4-2CD5-49F1-BF2D-FE1E3A301BDD}">
      <dgm:prSet phldrT="[Text]"/>
      <dgm:spPr/>
      <dgm:t>
        <a:bodyPr/>
        <a:lstStyle/>
        <a:p>
          <a:r>
            <a:rPr lang="en-US" b="1" dirty="0" smtClean="0"/>
            <a:t>Scheduling Infrastructure</a:t>
          </a:r>
          <a:endParaRPr lang="en-US" b="1" dirty="0"/>
        </a:p>
      </dgm:t>
    </dgm:pt>
    <dgm:pt modelId="{193A8841-7223-46A6-A5E3-2EBF3588D779}" type="parTrans" cxnId="{7310D1F5-3026-41A6-915C-06FB9022F655}">
      <dgm:prSet/>
      <dgm:spPr/>
      <dgm:t>
        <a:bodyPr/>
        <a:lstStyle/>
        <a:p>
          <a:endParaRPr lang="en-US"/>
        </a:p>
      </dgm:t>
    </dgm:pt>
    <dgm:pt modelId="{22645738-4DE4-43BF-943C-F5E48D224F0C}" type="sibTrans" cxnId="{7310D1F5-3026-41A6-915C-06FB9022F655}">
      <dgm:prSet/>
      <dgm:spPr/>
      <dgm:t>
        <a:bodyPr/>
        <a:lstStyle/>
        <a:p>
          <a:endParaRPr lang="en-US"/>
        </a:p>
      </dgm:t>
    </dgm:pt>
    <dgm:pt modelId="{E37AC894-8B47-420E-86BC-72BA54829886}">
      <dgm:prSet phldrT="[Text]"/>
      <dgm:spPr/>
      <dgm:t>
        <a:bodyPr/>
        <a:lstStyle/>
        <a:p>
          <a:r>
            <a:rPr lang="en-US" b="1" dirty="0" smtClean="0"/>
            <a:t>Data Informed Scheduling</a:t>
          </a:r>
          <a:endParaRPr lang="en-US" b="1" dirty="0"/>
        </a:p>
      </dgm:t>
    </dgm:pt>
    <dgm:pt modelId="{40DDA439-E459-4F3C-B178-CB9A98B860A4}" type="parTrans" cxnId="{166D8B37-3341-4074-8C6C-1DC2D139743B}">
      <dgm:prSet/>
      <dgm:spPr/>
      <dgm:t>
        <a:bodyPr/>
        <a:lstStyle/>
        <a:p>
          <a:endParaRPr lang="en-US"/>
        </a:p>
      </dgm:t>
    </dgm:pt>
    <dgm:pt modelId="{2F3D35E2-CC6E-4F78-8C89-E981D09D150A}" type="sibTrans" cxnId="{166D8B37-3341-4074-8C6C-1DC2D139743B}">
      <dgm:prSet/>
      <dgm:spPr/>
      <dgm:t>
        <a:bodyPr/>
        <a:lstStyle/>
        <a:p>
          <a:endParaRPr lang="en-US"/>
        </a:p>
      </dgm:t>
    </dgm:pt>
    <dgm:pt modelId="{0AFF4FEF-7E55-4545-93ED-E5DA802C1991}">
      <dgm:prSet phldrT="[Text]"/>
      <dgm:spPr/>
      <dgm:t>
        <a:bodyPr/>
        <a:lstStyle/>
        <a:p>
          <a:r>
            <a:rPr lang="en-US" b="1" dirty="0" smtClean="0"/>
            <a:t>Instructional Space Management</a:t>
          </a:r>
          <a:endParaRPr lang="en-US" dirty="0" smtClean="0"/>
        </a:p>
      </dgm:t>
    </dgm:pt>
    <dgm:pt modelId="{0629E468-E54C-4C67-9F0F-FAD45188C2D4}" type="parTrans" cxnId="{DC0886F6-5480-4EF5-8AFF-3B733600EB61}">
      <dgm:prSet/>
      <dgm:spPr/>
      <dgm:t>
        <a:bodyPr/>
        <a:lstStyle/>
        <a:p>
          <a:endParaRPr lang="en-US"/>
        </a:p>
      </dgm:t>
    </dgm:pt>
    <dgm:pt modelId="{6077CBE9-A99B-4415-BB41-A2B0DEDE325C}" type="sibTrans" cxnId="{DC0886F6-5480-4EF5-8AFF-3B733600EB61}">
      <dgm:prSet/>
      <dgm:spPr/>
      <dgm:t>
        <a:bodyPr/>
        <a:lstStyle/>
        <a:p>
          <a:endParaRPr lang="en-US"/>
        </a:p>
      </dgm:t>
    </dgm:pt>
    <dgm:pt modelId="{98C010C9-0A5F-460A-B5E2-C6B7DC8C48D4}" type="pres">
      <dgm:prSet presAssocID="{42FBD147-88D3-4406-A042-39DA15255B79}" presName="compositeShape" presStyleCnt="0">
        <dgm:presLayoutVars>
          <dgm:chMax val="7"/>
          <dgm:dir/>
          <dgm:resizeHandles val="exact"/>
        </dgm:presLayoutVars>
      </dgm:prSet>
      <dgm:spPr/>
    </dgm:pt>
    <dgm:pt modelId="{60A159CB-D4BA-43C1-A837-348B3E41F186}" type="pres">
      <dgm:prSet presAssocID="{0B6390D4-2CD5-49F1-BF2D-FE1E3A301BDD}" presName="circ1" presStyleLbl="vennNode1" presStyleIdx="0" presStyleCnt="3" custLinFactNeighborY="-2083"/>
      <dgm:spPr/>
      <dgm:t>
        <a:bodyPr/>
        <a:lstStyle/>
        <a:p>
          <a:endParaRPr lang="en-US"/>
        </a:p>
      </dgm:t>
    </dgm:pt>
    <dgm:pt modelId="{B127831C-1416-4E2D-A1A4-861BC1115830}" type="pres">
      <dgm:prSet presAssocID="{0B6390D4-2CD5-49F1-BF2D-FE1E3A301B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DABFC-085D-420A-B146-8C3C0C47A5CE}" type="pres">
      <dgm:prSet presAssocID="{E37AC894-8B47-420E-86BC-72BA54829886}" presName="circ2" presStyleLbl="vennNode1" presStyleIdx="1" presStyleCnt="3"/>
      <dgm:spPr/>
      <dgm:t>
        <a:bodyPr/>
        <a:lstStyle/>
        <a:p>
          <a:endParaRPr lang="en-US"/>
        </a:p>
      </dgm:t>
    </dgm:pt>
    <dgm:pt modelId="{24C7CD47-5CB3-4251-9E99-85CBEE07D101}" type="pres">
      <dgm:prSet presAssocID="{E37AC894-8B47-420E-86BC-72BA548298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C7162-26D2-4EE2-BA67-20C73584B78F}" type="pres">
      <dgm:prSet presAssocID="{0AFF4FEF-7E55-4545-93ED-E5DA802C1991}" presName="circ3" presStyleLbl="vennNode1" presStyleIdx="2" presStyleCnt="3"/>
      <dgm:spPr/>
      <dgm:t>
        <a:bodyPr/>
        <a:lstStyle/>
        <a:p>
          <a:endParaRPr lang="en-US"/>
        </a:p>
      </dgm:t>
    </dgm:pt>
    <dgm:pt modelId="{2AF79BAF-CE80-4D59-9B21-B2BAD4A0B038}" type="pres">
      <dgm:prSet presAssocID="{0AFF4FEF-7E55-4545-93ED-E5DA802C19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0D1F5-3026-41A6-915C-06FB9022F655}" srcId="{42FBD147-88D3-4406-A042-39DA15255B79}" destId="{0B6390D4-2CD5-49F1-BF2D-FE1E3A301BDD}" srcOrd="0" destOrd="0" parTransId="{193A8841-7223-46A6-A5E3-2EBF3588D779}" sibTransId="{22645738-4DE4-43BF-943C-F5E48D224F0C}"/>
    <dgm:cxn modelId="{FDCD5935-2EBF-4B90-AEE9-72E4A5D27A03}" type="presOf" srcId="{E37AC894-8B47-420E-86BC-72BA54829886}" destId="{903DABFC-085D-420A-B146-8C3C0C47A5CE}" srcOrd="0" destOrd="0" presId="urn:microsoft.com/office/officeart/2005/8/layout/venn1"/>
    <dgm:cxn modelId="{0100AABB-7650-47D6-B635-252862D7CAD1}" type="presOf" srcId="{0B6390D4-2CD5-49F1-BF2D-FE1E3A301BDD}" destId="{60A159CB-D4BA-43C1-A837-348B3E41F186}" srcOrd="0" destOrd="0" presId="urn:microsoft.com/office/officeart/2005/8/layout/venn1"/>
    <dgm:cxn modelId="{963E403B-61FC-4FF1-9EB6-C7EAAD5EF534}" type="presOf" srcId="{0B6390D4-2CD5-49F1-BF2D-FE1E3A301BDD}" destId="{B127831C-1416-4E2D-A1A4-861BC1115830}" srcOrd="1" destOrd="0" presId="urn:microsoft.com/office/officeart/2005/8/layout/venn1"/>
    <dgm:cxn modelId="{5AA21CE2-C25E-4397-87AD-9998C71BCA1E}" type="presOf" srcId="{E37AC894-8B47-420E-86BC-72BA54829886}" destId="{24C7CD47-5CB3-4251-9E99-85CBEE07D101}" srcOrd="1" destOrd="0" presId="urn:microsoft.com/office/officeart/2005/8/layout/venn1"/>
    <dgm:cxn modelId="{DC0886F6-5480-4EF5-8AFF-3B733600EB61}" srcId="{42FBD147-88D3-4406-A042-39DA15255B79}" destId="{0AFF4FEF-7E55-4545-93ED-E5DA802C1991}" srcOrd="2" destOrd="0" parTransId="{0629E468-E54C-4C67-9F0F-FAD45188C2D4}" sibTransId="{6077CBE9-A99B-4415-BB41-A2B0DEDE325C}"/>
    <dgm:cxn modelId="{5EF815A0-1BA9-4B9D-8A1A-0A9309FE0E22}" type="presOf" srcId="{0AFF4FEF-7E55-4545-93ED-E5DA802C1991}" destId="{115C7162-26D2-4EE2-BA67-20C73584B78F}" srcOrd="0" destOrd="0" presId="urn:microsoft.com/office/officeart/2005/8/layout/venn1"/>
    <dgm:cxn modelId="{14DBC0D9-A55E-48FE-85E1-BE801893D967}" type="presOf" srcId="{42FBD147-88D3-4406-A042-39DA15255B79}" destId="{98C010C9-0A5F-460A-B5E2-C6B7DC8C48D4}" srcOrd="0" destOrd="0" presId="urn:microsoft.com/office/officeart/2005/8/layout/venn1"/>
    <dgm:cxn modelId="{166D8B37-3341-4074-8C6C-1DC2D139743B}" srcId="{42FBD147-88D3-4406-A042-39DA15255B79}" destId="{E37AC894-8B47-420E-86BC-72BA54829886}" srcOrd="1" destOrd="0" parTransId="{40DDA439-E459-4F3C-B178-CB9A98B860A4}" sibTransId="{2F3D35E2-CC6E-4F78-8C89-E981D09D150A}"/>
    <dgm:cxn modelId="{29EB15F4-DA2E-42FC-8A7B-DABD918555FC}" type="presOf" srcId="{0AFF4FEF-7E55-4545-93ED-E5DA802C1991}" destId="{2AF79BAF-CE80-4D59-9B21-B2BAD4A0B038}" srcOrd="1" destOrd="0" presId="urn:microsoft.com/office/officeart/2005/8/layout/venn1"/>
    <dgm:cxn modelId="{199CE609-5104-4BFC-9ABA-69A400298F42}" type="presParOf" srcId="{98C010C9-0A5F-460A-B5E2-C6B7DC8C48D4}" destId="{60A159CB-D4BA-43C1-A837-348B3E41F186}" srcOrd="0" destOrd="0" presId="urn:microsoft.com/office/officeart/2005/8/layout/venn1"/>
    <dgm:cxn modelId="{6079244B-43CD-4C08-9AFD-42D1072481B0}" type="presParOf" srcId="{98C010C9-0A5F-460A-B5E2-C6B7DC8C48D4}" destId="{B127831C-1416-4E2D-A1A4-861BC1115830}" srcOrd="1" destOrd="0" presId="urn:microsoft.com/office/officeart/2005/8/layout/venn1"/>
    <dgm:cxn modelId="{F71A2912-0261-4B5D-B467-84CB35E27830}" type="presParOf" srcId="{98C010C9-0A5F-460A-B5E2-C6B7DC8C48D4}" destId="{903DABFC-085D-420A-B146-8C3C0C47A5CE}" srcOrd="2" destOrd="0" presId="urn:microsoft.com/office/officeart/2005/8/layout/venn1"/>
    <dgm:cxn modelId="{F1D81407-AC0C-4B73-BFC8-93D065A6E18D}" type="presParOf" srcId="{98C010C9-0A5F-460A-B5E2-C6B7DC8C48D4}" destId="{24C7CD47-5CB3-4251-9E99-85CBEE07D101}" srcOrd="3" destOrd="0" presId="urn:microsoft.com/office/officeart/2005/8/layout/venn1"/>
    <dgm:cxn modelId="{FAD1C973-AB0E-4F59-9FE7-B02F6B4537D0}" type="presParOf" srcId="{98C010C9-0A5F-460A-B5E2-C6B7DC8C48D4}" destId="{115C7162-26D2-4EE2-BA67-20C73584B78F}" srcOrd="4" destOrd="0" presId="urn:microsoft.com/office/officeart/2005/8/layout/venn1"/>
    <dgm:cxn modelId="{897FC37D-398E-40E2-8DBA-FA449C221A71}" type="presParOf" srcId="{98C010C9-0A5F-460A-B5E2-C6B7DC8C48D4}" destId="{2AF79BAF-CE80-4D59-9B21-B2BAD4A0B03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C8DBB-4D65-4B71-A0B0-82066CA77726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F24444C6-6792-4737-BB9E-B56920B5A12B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Staffing Model</a:t>
          </a:r>
          <a:endParaRPr lang="en-US" sz="2400" b="1" dirty="0">
            <a:solidFill>
              <a:schemeClr val="tx1"/>
            </a:solidFill>
          </a:endParaRPr>
        </a:p>
      </dgm:t>
    </dgm:pt>
    <dgm:pt modelId="{1C3310C3-1E9D-4EDA-BA64-BF7C5D243E24}" type="parTrans" cxnId="{88255C4B-7343-4109-B56E-572953C5F72F}">
      <dgm:prSet/>
      <dgm:spPr/>
      <dgm:t>
        <a:bodyPr/>
        <a:lstStyle/>
        <a:p>
          <a:endParaRPr lang="en-US"/>
        </a:p>
      </dgm:t>
    </dgm:pt>
    <dgm:pt modelId="{C10A51F8-CEF0-4B9D-8388-276C8BED8530}" type="sibTrans" cxnId="{88255C4B-7343-4109-B56E-572953C5F72F}">
      <dgm:prSet/>
      <dgm:spPr/>
      <dgm:t>
        <a:bodyPr/>
        <a:lstStyle/>
        <a:p>
          <a:endParaRPr lang="en-US"/>
        </a:p>
      </dgm:t>
    </dgm:pt>
    <dgm:pt modelId="{BADAA5AB-3CA7-4B11-9B73-1F4CACDD7B1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Policy &amp; Practice</a:t>
          </a:r>
          <a:endParaRPr lang="en-US" b="1" dirty="0">
            <a:solidFill>
              <a:schemeClr val="tx1"/>
            </a:solidFill>
          </a:endParaRPr>
        </a:p>
      </dgm:t>
    </dgm:pt>
    <dgm:pt modelId="{F6D54226-2F94-4872-8E2E-350771A7109C}" type="parTrans" cxnId="{3269E10A-752D-4BB3-B081-610945B56191}">
      <dgm:prSet/>
      <dgm:spPr/>
      <dgm:t>
        <a:bodyPr/>
        <a:lstStyle/>
        <a:p>
          <a:endParaRPr lang="en-US"/>
        </a:p>
      </dgm:t>
    </dgm:pt>
    <dgm:pt modelId="{F09D4F9D-3383-487D-8667-0F89B145B159}" type="sibTrans" cxnId="{3269E10A-752D-4BB3-B081-610945B56191}">
      <dgm:prSet/>
      <dgm:spPr/>
      <dgm:t>
        <a:bodyPr/>
        <a:lstStyle/>
        <a:p>
          <a:endParaRPr lang="en-US"/>
        </a:p>
      </dgm:t>
    </dgm:pt>
    <dgm:pt modelId="{9F03AFC6-9383-437F-889B-BCC1FE5C644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Use of Technology and Data</a:t>
          </a:r>
          <a:endParaRPr lang="en-US" b="1" dirty="0">
            <a:solidFill>
              <a:schemeClr val="tx1"/>
            </a:solidFill>
          </a:endParaRPr>
        </a:p>
      </dgm:t>
    </dgm:pt>
    <dgm:pt modelId="{B1AD3DF4-BA0F-455B-9433-8BFB8B3C5C89}" type="parTrans" cxnId="{4A2B6869-DF9C-4225-B856-A6EBB8E08504}">
      <dgm:prSet/>
      <dgm:spPr/>
      <dgm:t>
        <a:bodyPr/>
        <a:lstStyle/>
        <a:p>
          <a:endParaRPr lang="en-US"/>
        </a:p>
      </dgm:t>
    </dgm:pt>
    <dgm:pt modelId="{DE09750F-C064-4B7A-B1C2-8D7ED430A812}" type="sibTrans" cxnId="{4A2B6869-DF9C-4225-B856-A6EBB8E08504}">
      <dgm:prSet/>
      <dgm:spPr/>
      <dgm:t>
        <a:bodyPr/>
        <a:lstStyle/>
        <a:p>
          <a:endParaRPr lang="en-US"/>
        </a:p>
      </dgm:t>
    </dgm:pt>
    <dgm:pt modelId="{8D0964C4-0126-49F3-A589-1D0F57ADA54E}" type="pres">
      <dgm:prSet presAssocID="{AFFC8DBB-4D65-4B71-A0B0-82066CA777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C2829F9-73BE-47B6-A6A6-82C1691567B8}" type="pres">
      <dgm:prSet presAssocID="{F24444C6-6792-4737-BB9E-B56920B5A12B}" presName="gear1" presStyleLbl="node1" presStyleIdx="0" presStyleCnt="3" custLinFactNeighborX="261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72584-068B-4248-9D76-781C7963BCA2}" type="pres">
      <dgm:prSet presAssocID="{F24444C6-6792-4737-BB9E-B56920B5A12B}" presName="gear1srcNode" presStyleLbl="node1" presStyleIdx="0" presStyleCnt="3"/>
      <dgm:spPr/>
      <dgm:t>
        <a:bodyPr/>
        <a:lstStyle/>
        <a:p>
          <a:endParaRPr lang="en-US"/>
        </a:p>
      </dgm:t>
    </dgm:pt>
    <dgm:pt modelId="{003B556B-17D2-4B64-AE33-EF848025F1C0}" type="pres">
      <dgm:prSet presAssocID="{F24444C6-6792-4737-BB9E-B56920B5A12B}" presName="gear1dstNode" presStyleLbl="node1" presStyleIdx="0" presStyleCnt="3"/>
      <dgm:spPr/>
      <dgm:t>
        <a:bodyPr/>
        <a:lstStyle/>
        <a:p>
          <a:endParaRPr lang="en-US"/>
        </a:p>
      </dgm:t>
    </dgm:pt>
    <dgm:pt modelId="{7D45F68F-99C9-49CC-99F8-15B1BF149E92}" type="pres">
      <dgm:prSet presAssocID="{BADAA5AB-3CA7-4B11-9B73-1F4CACDD7B1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E4BCB-8181-43CC-ADCD-6CA492DD82CD}" type="pres">
      <dgm:prSet presAssocID="{BADAA5AB-3CA7-4B11-9B73-1F4CACDD7B16}" presName="gear2srcNode" presStyleLbl="node1" presStyleIdx="1" presStyleCnt="3"/>
      <dgm:spPr/>
      <dgm:t>
        <a:bodyPr/>
        <a:lstStyle/>
        <a:p>
          <a:endParaRPr lang="en-US"/>
        </a:p>
      </dgm:t>
    </dgm:pt>
    <dgm:pt modelId="{9975DC04-DDB0-4564-94A2-8B91F5F731B4}" type="pres">
      <dgm:prSet presAssocID="{BADAA5AB-3CA7-4B11-9B73-1F4CACDD7B16}" presName="gear2dstNode" presStyleLbl="node1" presStyleIdx="1" presStyleCnt="3"/>
      <dgm:spPr/>
      <dgm:t>
        <a:bodyPr/>
        <a:lstStyle/>
        <a:p>
          <a:endParaRPr lang="en-US"/>
        </a:p>
      </dgm:t>
    </dgm:pt>
    <dgm:pt modelId="{965BB8C4-24E3-47BD-AD15-CE7B37655107}" type="pres">
      <dgm:prSet presAssocID="{9F03AFC6-9383-437F-889B-BCC1FE5C6441}" presName="gear3" presStyleLbl="node1" presStyleIdx="2" presStyleCnt="3" custLinFactNeighborY="-1545"/>
      <dgm:spPr/>
      <dgm:t>
        <a:bodyPr/>
        <a:lstStyle/>
        <a:p>
          <a:endParaRPr lang="en-US"/>
        </a:p>
      </dgm:t>
    </dgm:pt>
    <dgm:pt modelId="{8CCE35A1-89E7-48D0-9AA6-097DC545F007}" type="pres">
      <dgm:prSet presAssocID="{9F03AFC6-9383-437F-889B-BCC1FE5C644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12D04-FF22-4152-8BDD-62A52CD85E78}" type="pres">
      <dgm:prSet presAssocID="{9F03AFC6-9383-437F-889B-BCC1FE5C6441}" presName="gear3srcNode" presStyleLbl="node1" presStyleIdx="2" presStyleCnt="3"/>
      <dgm:spPr/>
      <dgm:t>
        <a:bodyPr/>
        <a:lstStyle/>
        <a:p>
          <a:endParaRPr lang="en-US"/>
        </a:p>
      </dgm:t>
    </dgm:pt>
    <dgm:pt modelId="{4CC0DCD8-19CB-4285-8609-33860FC8F0E1}" type="pres">
      <dgm:prSet presAssocID="{9F03AFC6-9383-437F-889B-BCC1FE5C6441}" presName="gear3dstNode" presStyleLbl="node1" presStyleIdx="2" presStyleCnt="3"/>
      <dgm:spPr/>
      <dgm:t>
        <a:bodyPr/>
        <a:lstStyle/>
        <a:p>
          <a:endParaRPr lang="en-US"/>
        </a:p>
      </dgm:t>
    </dgm:pt>
    <dgm:pt modelId="{2F9A426B-097D-40EB-8EA8-0E942C8381A2}" type="pres">
      <dgm:prSet presAssocID="{C10A51F8-CEF0-4B9D-8388-276C8BED853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869A921-796E-4410-9452-F6E697281502}" type="pres">
      <dgm:prSet presAssocID="{F09D4F9D-3383-487D-8667-0F89B145B15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02202EE-3F12-4F8A-96A5-2902CF97AD1E}" type="pres">
      <dgm:prSet presAssocID="{DE09750F-C064-4B7A-B1C2-8D7ED430A81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64C488E-B8B0-459A-886B-18AEADC88C5A}" type="presOf" srcId="{9F03AFC6-9383-437F-889B-BCC1FE5C6441}" destId="{8CCE35A1-89E7-48D0-9AA6-097DC545F007}" srcOrd="1" destOrd="0" presId="urn:microsoft.com/office/officeart/2005/8/layout/gear1"/>
    <dgm:cxn modelId="{264BFB23-6225-44E1-B330-3A8A3AFB7583}" type="presOf" srcId="{AFFC8DBB-4D65-4B71-A0B0-82066CA77726}" destId="{8D0964C4-0126-49F3-A589-1D0F57ADA54E}" srcOrd="0" destOrd="0" presId="urn:microsoft.com/office/officeart/2005/8/layout/gear1"/>
    <dgm:cxn modelId="{04492A03-D5F2-4DCD-A66C-657E15E7188B}" type="presOf" srcId="{F24444C6-6792-4737-BB9E-B56920B5A12B}" destId="{FC2829F9-73BE-47B6-A6A6-82C1691567B8}" srcOrd="0" destOrd="0" presId="urn:microsoft.com/office/officeart/2005/8/layout/gear1"/>
    <dgm:cxn modelId="{418A40E9-CB4D-4CB0-BAF0-39B0BDDD1239}" type="presOf" srcId="{BADAA5AB-3CA7-4B11-9B73-1F4CACDD7B16}" destId="{40AE4BCB-8181-43CC-ADCD-6CA492DD82CD}" srcOrd="1" destOrd="0" presId="urn:microsoft.com/office/officeart/2005/8/layout/gear1"/>
    <dgm:cxn modelId="{3269E10A-752D-4BB3-B081-610945B56191}" srcId="{AFFC8DBB-4D65-4B71-A0B0-82066CA77726}" destId="{BADAA5AB-3CA7-4B11-9B73-1F4CACDD7B16}" srcOrd="1" destOrd="0" parTransId="{F6D54226-2F94-4872-8E2E-350771A7109C}" sibTransId="{F09D4F9D-3383-487D-8667-0F89B145B159}"/>
    <dgm:cxn modelId="{9A526D3E-3124-4B4D-976F-E6909CAE06EA}" type="presOf" srcId="{BADAA5AB-3CA7-4B11-9B73-1F4CACDD7B16}" destId="{7D45F68F-99C9-49CC-99F8-15B1BF149E92}" srcOrd="0" destOrd="0" presId="urn:microsoft.com/office/officeart/2005/8/layout/gear1"/>
    <dgm:cxn modelId="{A1BF19A0-0F53-46FF-97A8-BAEF9C5313DB}" type="presOf" srcId="{9F03AFC6-9383-437F-889B-BCC1FE5C6441}" destId="{3B412D04-FF22-4152-8BDD-62A52CD85E78}" srcOrd="2" destOrd="0" presId="urn:microsoft.com/office/officeart/2005/8/layout/gear1"/>
    <dgm:cxn modelId="{FFAC4CE6-B82E-44D1-A9BC-C01E6CD3AC61}" type="presOf" srcId="{F24444C6-6792-4737-BB9E-B56920B5A12B}" destId="{13E72584-068B-4248-9D76-781C7963BCA2}" srcOrd="1" destOrd="0" presId="urn:microsoft.com/office/officeart/2005/8/layout/gear1"/>
    <dgm:cxn modelId="{16069BE0-81F3-4992-8C79-1BBF8D24C57D}" type="presOf" srcId="{DE09750F-C064-4B7A-B1C2-8D7ED430A812}" destId="{E02202EE-3F12-4F8A-96A5-2902CF97AD1E}" srcOrd="0" destOrd="0" presId="urn:microsoft.com/office/officeart/2005/8/layout/gear1"/>
    <dgm:cxn modelId="{88255C4B-7343-4109-B56E-572953C5F72F}" srcId="{AFFC8DBB-4D65-4B71-A0B0-82066CA77726}" destId="{F24444C6-6792-4737-BB9E-B56920B5A12B}" srcOrd="0" destOrd="0" parTransId="{1C3310C3-1E9D-4EDA-BA64-BF7C5D243E24}" sibTransId="{C10A51F8-CEF0-4B9D-8388-276C8BED8530}"/>
    <dgm:cxn modelId="{A618E885-00B3-4DF8-AF97-6EAE33D33935}" type="presOf" srcId="{BADAA5AB-3CA7-4B11-9B73-1F4CACDD7B16}" destId="{9975DC04-DDB0-4564-94A2-8B91F5F731B4}" srcOrd="2" destOrd="0" presId="urn:microsoft.com/office/officeart/2005/8/layout/gear1"/>
    <dgm:cxn modelId="{9A8719A9-7C5B-4FA0-AB43-25C1D6504276}" type="presOf" srcId="{9F03AFC6-9383-437F-889B-BCC1FE5C6441}" destId="{4CC0DCD8-19CB-4285-8609-33860FC8F0E1}" srcOrd="3" destOrd="0" presId="urn:microsoft.com/office/officeart/2005/8/layout/gear1"/>
    <dgm:cxn modelId="{7E5C2FFB-E8CA-49A2-A9AD-27C86DBCD31F}" type="presOf" srcId="{9F03AFC6-9383-437F-889B-BCC1FE5C6441}" destId="{965BB8C4-24E3-47BD-AD15-CE7B37655107}" srcOrd="0" destOrd="0" presId="urn:microsoft.com/office/officeart/2005/8/layout/gear1"/>
    <dgm:cxn modelId="{F4E06C91-56BD-48EE-8674-49BE1BD5F999}" type="presOf" srcId="{C10A51F8-CEF0-4B9D-8388-276C8BED8530}" destId="{2F9A426B-097D-40EB-8EA8-0E942C8381A2}" srcOrd="0" destOrd="0" presId="urn:microsoft.com/office/officeart/2005/8/layout/gear1"/>
    <dgm:cxn modelId="{ACE7066F-84D7-4342-B03F-03FA0E395A21}" type="presOf" srcId="{F09D4F9D-3383-487D-8667-0F89B145B159}" destId="{E869A921-796E-4410-9452-F6E697281502}" srcOrd="0" destOrd="0" presId="urn:microsoft.com/office/officeart/2005/8/layout/gear1"/>
    <dgm:cxn modelId="{352D73D1-6EC2-4865-95E4-85551C1353BE}" type="presOf" srcId="{F24444C6-6792-4737-BB9E-B56920B5A12B}" destId="{003B556B-17D2-4B64-AE33-EF848025F1C0}" srcOrd="2" destOrd="0" presId="urn:microsoft.com/office/officeart/2005/8/layout/gear1"/>
    <dgm:cxn modelId="{4A2B6869-DF9C-4225-B856-A6EBB8E08504}" srcId="{AFFC8DBB-4D65-4B71-A0B0-82066CA77726}" destId="{9F03AFC6-9383-437F-889B-BCC1FE5C6441}" srcOrd="2" destOrd="0" parTransId="{B1AD3DF4-BA0F-455B-9433-8BFB8B3C5C89}" sibTransId="{DE09750F-C064-4B7A-B1C2-8D7ED430A812}"/>
    <dgm:cxn modelId="{40849E60-8EBD-40DA-860F-B2FD67CE5301}" type="presParOf" srcId="{8D0964C4-0126-49F3-A589-1D0F57ADA54E}" destId="{FC2829F9-73BE-47B6-A6A6-82C1691567B8}" srcOrd="0" destOrd="0" presId="urn:microsoft.com/office/officeart/2005/8/layout/gear1"/>
    <dgm:cxn modelId="{97472F1C-B614-4C64-AE3C-6934CE96F858}" type="presParOf" srcId="{8D0964C4-0126-49F3-A589-1D0F57ADA54E}" destId="{13E72584-068B-4248-9D76-781C7963BCA2}" srcOrd="1" destOrd="0" presId="urn:microsoft.com/office/officeart/2005/8/layout/gear1"/>
    <dgm:cxn modelId="{A40D2111-423B-4DCA-8E86-E68F39F32B57}" type="presParOf" srcId="{8D0964C4-0126-49F3-A589-1D0F57ADA54E}" destId="{003B556B-17D2-4B64-AE33-EF848025F1C0}" srcOrd="2" destOrd="0" presId="urn:microsoft.com/office/officeart/2005/8/layout/gear1"/>
    <dgm:cxn modelId="{A3A2E687-BD0C-41E3-ACF5-00129B7BAD8C}" type="presParOf" srcId="{8D0964C4-0126-49F3-A589-1D0F57ADA54E}" destId="{7D45F68F-99C9-49CC-99F8-15B1BF149E92}" srcOrd="3" destOrd="0" presId="urn:microsoft.com/office/officeart/2005/8/layout/gear1"/>
    <dgm:cxn modelId="{4E0B61EC-26C3-4424-96EC-9F858682F8B8}" type="presParOf" srcId="{8D0964C4-0126-49F3-A589-1D0F57ADA54E}" destId="{40AE4BCB-8181-43CC-ADCD-6CA492DD82CD}" srcOrd="4" destOrd="0" presId="urn:microsoft.com/office/officeart/2005/8/layout/gear1"/>
    <dgm:cxn modelId="{CBDD7956-E8FD-424F-9D35-84A1A25A7B31}" type="presParOf" srcId="{8D0964C4-0126-49F3-A589-1D0F57ADA54E}" destId="{9975DC04-DDB0-4564-94A2-8B91F5F731B4}" srcOrd="5" destOrd="0" presId="urn:microsoft.com/office/officeart/2005/8/layout/gear1"/>
    <dgm:cxn modelId="{33E4E3CA-DA88-4B4A-B0BA-CF14CDB0B41E}" type="presParOf" srcId="{8D0964C4-0126-49F3-A589-1D0F57ADA54E}" destId="{965BB8C4-24E3-47BD-AD15-CE7B37655107}" srcOrd="6" destOrd="0" presId="urn:microsoft.com/office/officeart/2005/8/layout/gear1"/>
    <dgm:cxn modelId="{CDEA3D15-F917-406B-8CC7-3619DE7C43A4}" type="presParOf" srcId="{8D0964C4-0126-49F3-A589-1D0F57ADA54E}" destId="{8CCE35A1-89E7-48D0-9AA6-097DC545F007}" srcOrd="7" destOrd="0" presId="urn:microsoft.com/office/officeart/2005/8/layout/gear1"/>
    <dgm:cxn modelId="{7EB0B754-A910-4253-A218-C1B9825B7E5C}" type="presParOf" srcId="{8D0964C4-0126-49F3-A589-1D0F57ADA54E}" destId="{3B412D04-FF22-4152-8BDD-62A52CD85E78}" srcOrd="8" destOrd="0" presId="urn:microsoft.com/office/officeart/2005/8/layout/gear1"/>
    <dgm:cxn modelId="{3ADEAED1-04E2-4EE7-9152-093193B975C2}" type="presParOf" srcId="{8D0964C4-0126-49F3-A589-1D0F57ADA54E}" destId="{4CC0DCD8-19CB-4285-8609-33860FC8F0E1}" srcOrd="9" destOrd="0" presId="urn:microsoft.com/office/officeart/2005/8/layout/gear1"/>
    <dgm:cxn modelId="{C0AC645C-4857-4EF7-8EED-DFE1EB3B25C5}" type="presParOf" srcId="{8D0964C4-0126-49F3-A589-1D0F57ADA54E}" destId="{2F9A426B-097D-40EB-8EA8-0E942C8381A2}" srcOrd="10" destOrd="0" presId="urn:microsoft.com/office/officeart/2005/8/layout/gear1"/>
    <dgm:cxn modelId="{90690D7F-13BD-43EE-B9FA-6C6398EBFF36}" type="presParOf" srcId="{8D0964C4-0126-49F3-A589-1D0F57ADA54E}" destId="{E869A921-796E-4410-9452-F6E697281502}" srcOrd="11" destOrd="0" presId="urn:microsoft.com/office/officeart/2005/8/layout/gear1"/>
    <dgm:cxn modelId="{606FF594-1193-4FD5-8CC4-E80B8B7D4EE2}" type="presParOf" srcId="{8D0964C4-0126-49F3-A589-1D0F57ADA54E}" destId="{E02202EE-3F12-4F8A-96A5-2902CF97AD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159CB-D4BA-43C1-A837-348B3E41F186}">
      <dsp:nvSpPr>
        <dsp:cNvPr id="0" name=""/>
        <dsp:cNvSpPr/>
      </dsp:nvSpPr>
      <dsp:spPr>
        <a:xfrm>
          <a:off x="3223850" y="10"/>
          <a:ext cx="3187065" cy="318706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Scheduling Infrastructure</a:t>
          </a:r>
          <a:endParaRPr lang="en-US" sz="2700" b="1" kern="1200" dirty="0"/>
        </a:p>
      </dsp:txBody>
      <dsp:txXfrm>
        <a:off x="3648792" y="557746"/>
        <a:ext cx="2337181" cy="1434179"/>
      </dsp:txXfrm>
    </dsp:sp>
    <dsp:sp modelId="{903DABFC-085D-420A-B146-8C3C0C47A5CE}">
      <dsp:nvSpPr>
        <dsp:cNvPr id="0" name=""/>
        <dsp:cNvSpPr/>
      </dsp:nvSpPr>
      <dsp:spPr>
        <a:xfrm>
          <a:off x="4373849" y="2058312"/>
          <a:ext cx="3187065" cy="3187065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Data Informed Scheduling</a:t>
          </a:r>
          <a:endParaRPr lang="en-US" sz="2700" b="1" kern="1200" dirty="0"/>
        </a:p>
      </dsp:txBody>
      <dsp:txXfrm>
        <a:off x="5348560" y="2881637"/>
        <a:ext cx="1912239" cy="1752885"/>
      </dsp:txXfrm>
    </dsp:sp>
    <dsp:sp modelId="{115C7162-26D2-4EE2-BA67-20C73584B78F}">
      <dsp:nvSpPr>
        <dsp:cNvPr id="0" name=""/>
        <dsp:cNvSpPr/>
      </dsp:nvSpPr>
      <dsp:spPr>
        <a:xfrm>
          <a:off x="2073851" y="2058312"/>
          <a:ext cx="3187065" cy="3187065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Instructional Space Management</a:t>
          </a:r>
          <a:endParaRPr lang="en-US" sz="2700" kern="1200" dirty="0" smtClean="0"/>
        </a:p>
      </dsp:txBody>
      <dsp:txXfrm>
        <a:off x="2373966" y="2881637"/>
        <a:ext cx="1912239" cy="1752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829F9-73BE-47B6-A6A6-82C1691567B8}">
      <dsp:nvSpPr>
        <dsp:cNvPr id="0" name=""/>
        <dsp:cNvSpPr/>
      </dsp:nvSpPr>
      <dsp:spPr>
        <a:xfrm>
          <a:off x="5473799" y="2697966"/>
          <a:ext cx="3297515" cy="3297515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Staffing Model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136746" y="3470393"/>
        <a:ext cx="1971621" cy="1694991"/>
      </dsp:txXfrm>
    </dsp:sp>
    <dsp:sp modelId="{7D45F68F-99C9-49CC-99F8-15B1BF149E92}">
      <dsp:nvSpPr>
        <dsp:cNvPr id="0" name=""/>
        <dsp:cNvSpPr/>
      </dsp:nvSpPr>
      <dsp:spPr>
        <a:xfrm>
          <a:off x="3469179" y="1918554"/>
          <a:ext cx="2398192" cy="2398192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Policy &amp; Practice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072931" y="2525955"/>
        <a:ext cx="1190688" cy="1183390"/>
      </dsp:txXfrm>
    </dsp:sp>
    <dsp:sp modelId="{965BB8C4-24E3-47BD-AD15-CE7B37655107}">
      <dsp:nvSpPr>
        <dsp:cNvPr id="0" name=""/>
        <dsp:cNvSpPr/>
      </dsp:nvSpPr>
      <dsp:spPr>
        <a:xfrm rot="20700000">
          <a:off x="4812412" y="264045"/>
          <a:ext cx="2349739" cy="2349739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Use of Technology and Data</a:t>
          </a:r>
          <a:endParaRPr lang="en-US" sz="2100" b="1" kern="1200" dirty="0">
            <a:solidFill>
              <a:schemeClr val="tx1"/>
            </a:solidFill>
          </a:endParaRPr>
        </a:p>
      </dsp:txBody>
      <dsp:txXfrm rot="-20700000">
        <a:off x="5327779" y="779412"/>
        <a:ext cx="1319006" cy="1319006"/>
      </dsp:txXfrm>
    </dsp:sp>
    <dsp:sp modelId="{2F9A426B-097D-40EB-8EA8-0E942C8381A2}">
      <dsp:nvSpPr>
        <dsp:cNvPr id="0" name=""/>
        <dsp:cNvSpPr/>
      </dsp:nvSpPr>
      <dsp:spPr>
        <a:xfrm>
          <a:off x="5154428" y="2188774"/>
          <a:ext cx="4220819" cy="4220819"/>
        </a:xfrm>
        <a:prstGeom prst="circularArrow">
          <a:avLst>
            <a:gd name="adj1" fmla="val 4687"/>
            <a:gd name="adj2" fmla="val 299029"/>
            <a:gd name="adj3" fmla="val 2547198"/>
            <a:gd name="adj4" fmla="val 1579597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9A921-796E-4410-9452-F6E697281502}">
      <dsp:nvSpPr>
        <dsp:cNvPr id="0" name=""/>
        <dsp:cNvSpPr/>
      </dsp:nvSpPr>
      <dsp:spPr>
        <a:xfrm>
          <a:off x="3044464" y="1380195"/>
          <a:ext cx="3066689" cy="30666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202EE-3F12-4F8A-96A5-2902CF97AD1E}">
      <dsp:nvSpPr>
        <dsp:cNvPr id="0" name=""/>
        <dsp:cNvSpPr/>
      </dsp:nvSpPr>
      <dsp:spPr>
        <a:xfrm>
          <a:off x="4268893" y="-258365"/>
          <a:ext cx="3306508" cy="33065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0.14621</cdr:x>
      <cdr:y>0.01948</cdr:y>
    </cdr:from>
    <cdr:to>
      <cdr:x>0.85378</cdr:x>
      <cdr:y>0.16721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7835" y="114297"/>
          <a:ext cx="8458204" cy="866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</a:rPr>
            <a:t>New Freshman Acceptances, Enrolled, and Enrollment Yield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</a:rPr>
            <a:t>Fall 2015-Fall 2019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0.18592</cdr:x>
      <cdr:y>0.01948</cdr:y>
    </cdr:from>
    <cdr:to>
      <cdr:x>0.89349</cdr:x>
      <cdr:y>0.16721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2500" y="114300"/>
          <a:ext cx="8458200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</a:rPr>
            <a:t>VCU Transfer Acceptances, Enrolled, and Enrollment Yield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</a:rPr>
            <a:t>Fall 2015-Fall 2019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253CF-53E1-45A5-AD71-A81233E6F22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737EB-AD15-4161-B891-84F2F446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8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696C9-0171-4394-8FB9-3213E6D8837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FD805-EDC0-4E88-BA87-151252FA3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7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CADDA-57F7-8341-971F-8B357980B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7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53CB3-2776-4BF5-AD89-9FD58B77A5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ADDA-57F7-8341-971F-8B357980B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6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0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custom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cu_brand_mark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1" y="5719985"/>
            <a:ext cx="2330179" cy="68640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96896" y="4051895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4267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7683" y="4888921"/>
            <a:ext cx="758528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06304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A42A-45AB-4B96-B707-A49F88B5A153}" type="datetime1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39A80-5D39-4E43-B201-F62E1D4D01E4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64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2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8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1EFF-AF87-43E8-883C-64975D66E135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76D69-FB29-4A5D-8A64-D126FEE11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cu-ppt-footer-cover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474"/>
            <a:ext cx="12192000" cy="1724525"/>
          </a:xfrm>
          <a:prstGeom prst="rect">
            <a:avLst/>
          </a:prstGeom>
        </p:spPr>
      </p:pic>
      <p:pic>
        <p:nvPicPr>
          <p:cNvPr id="3" name="Picture 2" descr="vcu_brand_mark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1" y="5719985"/>
            <a:ext cx="2330179" cy="6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70A733E-2777-7249-B83F-109D0D545525}"/>
              </a:ext>
            </a:extLst>
          </p:cNvPr>
          <p:cNvSpPr txBox="1">
            <a:spLocks/>
          </p:cNvSpPr>
          <p:nvPr/>
        </p:nvSpPr>
        <p:spPr>
          <a:xfrm>
            <a:off x="216133" y="302411"/>
            <a:ext cx="109728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srgbClr val="FFBB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919" y="1823363"/>
            <a:ext cx="11112769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Strategic Enrollment Management </a:t>
            </a:r>
            <a:br>
              <a:rPr lang="en-US" sz="5400" b="1" dirty="0" smtClean="0">
                <a:solidFill>
                  <a:srgbClr val="FFC000"/>
                </a:solidFill>
              </a:rPr>
            </a:br>
            <a:r>
              <a:rPr lang="en-US" sz="5400" b="1" dirty="0" smtClean="0">
                <a:solidFill>
                  <a:srgbClr val="FFC000"/>
                </a:solidFill>
              </a:rPr>
              <a:t/>
            </a:r>
            <a:br>
              <a:rPr lang="en-US" sz="5400" b="1" dirty="0" smtClean="0">
                <a:solidFill>
                  <a:srgbClr val="FFC000"/>
                </a:solidFill>
              </a:rPr>
            </a:br>
            <a:r>
              <a:rPr lang="en-US" sz="2500" b="1" dirty="0" smtClean="0">
                <a:solidFill>
                  <a:srgbClr val="FFC000"/>
                </a:solidFill>
              </a:rPr>
              <a:t>Faculty Senate Meeting</a:t>
            </a:r>
            <a:br>
              <a:rPr lang="en-US" sz="2500" b="1" dirty="0" smtClean="0">
                <a:solidFill>
                  <a:srgbClr val="FFC000"/>
                </a:solidFill>
              </a:rPr>
            </a:br>
            <a:r>
              <a:rPr lang="en-US" sz="2500" b="1" dirty="0" smtClean="0">
                <a:solidFill>
                  <a:srgbClr val="FFC000"/>
                </a:solidFill>
              </a:rPr>
              <a:t>January 28, 2020</a:t>
            </a:r>
            <a:endParaRPr lang="en-US" sz="2500" dirty="0">
              <a:solidFill>
                <a:srgbClr val="FFC000"/>
              </a:solidFill>
              <a:latin typeface="Calibri" panose="020F0502020204030204" pitchFamily="34" charset="0"/>
              <a:ea typeface="Roboto Condensed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39A80-5D39-4E43-B201-F62E1D4D01E4}" type="slidenum"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188602-F5FC-AC43-86B7-4B44D566D073}"/>
              </a:ext>
            </a:extLst>
          </p:cNvPr>
          <p:cNvSpPr>
            <a:spLocks noGrp="1"/>
          </p:cNvSpPr>
          <p:nvPr/>
        </p:nvSpPr>
        <p:spPr>
          <a:xfrm>
            <a:off x="1670303" y="576306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42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897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846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7797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475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16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862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556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Tomikia P. LeGrande, Ed.D.</a:t>
            </a:r>
          </a:p>
          <a:p>
            <a:r>
              <a:rPr lang="en-US" sz="2400" dirty="0"/>
              <a:t>Vice Provost for Strategic Enrollment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3404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810195" y="1483773"/>
            <a:ext cx="10538740" cy="4521436"/>
          </a:xfrm>
          <a:prstGeom prst="rect">
            <a:avLst/>
          </a:prstGeom>
        </p:spPr>
        <p:txBody>
          <a:bodyPr vert="horz" lIns="121920" tIns="60960" rIns="121920" bIns="60960" numCol="4" spcCol="45720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04" y="347123"/>
            <a:ext cx="4133088" cy="6401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00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0325"/>
            <a:ext cx="11544300" cy="930275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Implementation of Student Financial Services</a:t>
            </a:r>
            <a:endParaRPr lang="en-US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EA5-3119-496A-9141-FF2F8A023B70}" type="slidenum">
              <a:rPr lang="en-US" smtClean="0"/>
              <a:t>11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18670" y="862518"/>
            <a:ext cx="11179630" cy="1270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299061"/>
              </p:ext>
            </p:extLst>
          </p:nvPr>
        </p:nvGraphicFramePr>
        <p:xfrm>
          <a:off x="-694541" y="875218"/>
          <a:ext cx="11375016" cy="599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10600" y="2723275"/>
            <a:ext cx="3556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Create Student Financial Management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Role of Financial Counselor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Financial </a:t>
            </a:r>
            <a:r>
              <a:rPr lang="en-US" sz="2000" dirty="0"/>
              <a:t>outreach, literacy, </a:t>
            </a:r>
            <a:r>
              <a:rPr lang="en-US" sz="2000" dirty="0" smtClean="0"/>
              <a:t>proactive case management counseling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Serve as a single point of contact.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Blend of permanent FTE (13), graduate and undergraduate peer counselors.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100" y="4385893"/>
            <a:ext cx="36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Reengineer processes, communications, compliance and responsiveness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Tuition and Fee Simplification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28994" y="887442"/>
            <a:ext cx="4363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Net Price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Navigate for nudges related to financial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Online Check-in &amp; Queuing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Chatbot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040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21" y="-147517"/>
            <a:ext cx="1163735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Reminder of SEM Priorities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21" y="1178046"/>
            <a:ext cx="11749667" cy="5539168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 smtClean="0"/>
              <a:t>Continued focus on improved national brand perception, academic reputation and VCU value </a:t>
            </a:r>
            <a:r>
              <a:rPr lang="en-US" sz="3300" dirty="0"/>
              <a:t>p</a:t>
            </a:r>
            <a:r>
              <a:rPr lang="en-US" sz="3300" dirty="0" smtClean="0"/>
              <a:t>roposition</a:t>
            </a:r>
          </a:p>
          <a:p>
            <a:endParaRPr lang="en-US" sz="3300" dirty="0" smtClean="0"/>
          </a:p>
          <a:p>
            <a:r>
              <a:rPr lang="en-US" sz="3300" dirty="0" smtClean="0"/>
              <a:t>Focus on improved new undergraduate student yield rates</a:t>
            </a:r>
          </a:p>
          <a:p>
            <a:endParaRPr lang="en-US" sz="3300" dirty="0" smtClean="0"/>
          </a:p>
          <a:p>
            <a:r>
              <a:rPr lang="en-US" sz="3300" dirty="0" smtClean="0"/>
              <a:t>Expand and identify new undergraduate markets</a:t>
            </a:r>
          </a:p>
          <a:p>
            <a:pPr lvl="1"/>
            <a:r>
              <a:rPr lang="en-US" sz="2800" dirty="0" smtClean="0"/>
              <a:t>Out of State Undergraduates</a:t>
            </a:r>
          </a:p>
          <a:p>
            <a:pPr lvl="1"/>
            <a:r>
              <a:rPr lang="en-US" sz="2800" dirty="0" smtClean="0"/>
              <a:t>Adults over age 24</a:t>
            </a:r>
          </a:p>
          <a:p>
            <a:pPr lvl="1"/>
            <a:r>
              <a:rPr lang="en-US" sz="2800" dirty="0" smtClean="0"/>
              <a:t>Corporate partnerships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300" dirty="0" smtClean="0"/>
              <a:t>Support of continued </a:t>
            </a:r>
            <a:r>
              <a:rPr lang="en-US" sz="3300" dirty="0"/>
              <a:t>innovation in curriculum and retention </a:t>
            </a:r>
            <a:r>
              <a:rPr lang="en-US" sz="3300" dirty="0" smtClean="0"/>
              <a:t>efforts</a:t>
            </a:r>
          </a:p>
          <a:p>
            <a:pPr lvl="1"/>
            <a:r>
              <a:rPr lang="en-US" sz="2900" dirty="0" smtClean="0"/>
              <a:t>Course Scheduling Redesign</a:t>
            </a:r>
          </a:p>
          <a:p>
            <a:pPr lvl="1"/>
            <a:r>
              <a:rPr lang="en-US" sz="2900" dirty="0" smtClean="0"/>
              <a:t>Student Financial Services</a:t>
            </a:r>
            <a:endParaRPr lang="en-US" sz="2900" dirty="0"/>
          </a:p>
          <a:p>
            <a:endParaRPr lang="en-US" sz="32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D735-0C17-4263-9BD9-A6A1BAE3818A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32969" y="884129"/>
            <a:ext cx="10726059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5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1151"/>
            <a:ext cx="10515600" cy="2152561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Open Discussion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87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0D6846-5DDA-404D-801B-62967917A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73"/>
          </a:xfrm>
        </p:spPr>
      </p:pic>
    </p:spTree>
    <p:extLst>
      <p:ext uri="{BB962C8B-B14F-4D97-AF65-F5344CB8AC3E}">
        <p14:creationId xmlns:p14="http://schemas.microsoft.com/office/powerpoint/2010/main" val="15249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61" y="174625"/>
            <a:ext cx="11035552" cy="11588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VCU freshman acceptance trends highlight increasing awareness and interest in the VCU brand; however, enrollment yield identifies increasing in-state competition.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778571"/>
              </p:ext>
            </p:extLst>
          </p:nvPr>
        </p:nvGraphicFramePr>
        <p:xfrm>
          <a:off x="0" y="1333500"/>
          <a:ext cx="11953875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7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1" y="331694"/>
            <a:ext cx="11453366" cy="10623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VCU transfer trends are consistent with a shrinking population of community college students. Future growth in this population will require expanding to a broader target market of transfer students.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33446" y="1485901"/>
          <a:ext cx="11893661" cy="567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46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279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634"/>
          </a:xfrm>
        </p:spPr>
      </p:pic>
    </p:spTree>
    <p:extLst>
      <p:ext uri="{BB962C8B-B14F-4D97-AF65-F5344CB8AC3E}">
        <p14:creationId xmlns:p14="http://schemas.microsoft.com/office/powerpoint/2010/main" val="26997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01C7-5A6E-6F42-B02C-173A5A60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878"/>
            <a:ext cx="11649893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VCU Student Success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562" y="1204686"/>
            <a:ext cx="11553918" cy="56533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Achievement of VCU Student Success Goals requires addressing the needs of vulnerable student populations: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Low-Income Students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First-Generation Students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Out of State Students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Advancing educational equity to help those finish what they started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College Stop-Outs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Create a Culture of Care: Connect and Complete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7562" y="1042761"/>
            <a:ext cx="11537046" cy="2540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4261-2F56-174E-A521-0AA8558FD0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" y="88900"/>
            <a:ext cx="11544300" cy="11556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Course Scheduling Redesign</a:t>
            </a:r>
            <a:endParaRPr lang="en-US" sz="48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EA5-3119-496A-9141-FF2F8A023B70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8670" y="977900"/>
            <a:ext cx="11179630" cy="1270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988565"/>
              </p:ext>
            </p:extLst>
          </p:nvPr>
        </p:nvGraphicFramePr>
        <p:xfrm>
          <a:off x="4378433" y="1244599"/>
          <a:ext cx="9634766" cy="531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37513" y="1015999"/>
            <a:ext cx="6422663" cy="6105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000" b="1" dirty="0" smtClean="0"/>
              <a:t>To optimize VCUs course offerings, space utilization, and faculty resources to positively impact timely progress to degree for undergraduate students. 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Policy and practice that creates: </a:t>
            </a:r>
          </a:p>
          <a:p>
            <a:pPr lvl="2">
              <a:lnSpc>
                <a:spcPct val="120000"/>
              </a:lnSpc>
            </a:pPr>
            <a:r>
              <a:rPr lang="en-US" sz="2900" dirty="0" smtClean="0"/>
              <a:t>Collaboration among units in Scheduling</a:t>
            </a:r>
          </a:p>
          <a:p>
            <a:pPr lvl="2">
              <a:lnSpc>
                <a:spcPct val="120000"/>
              </a:lnSpc>
            </a:pPr>
            <a:r>
              <a:rPr lang="en-US" sz="2900" dirty="0" smtClean="0"/>
              <a:t>Standardization of scheduling</a:t>
            </a:r>
          </a:p>
          <a:p>
            <a:pPr lvl="2">
              <a:lnSpc>
                <a:spcPct val="120000"/>
              </a:lnSpc>
            </a:pPr>
            <a:r>
              <a:rPr lang="en-US" sz="2900" dirty="0" smtClean="0"/>
              <a:t>Responsive processes that analyze and manage Course/Space Availability</a:t>
            </a:r>
          </a:p>
          <a:p>
            <a:pPr lvl="2">
              <a:lnSpc>
                <a:spcPct val="120000"/>
              </a:lnSpc>
            </a:pPr>
            <a:r>
              <a:rPr lang="en-US" sz="2900" dirty="0" smtClean="0"/>
              <a:t>Efficient use of technology systems:</a:t>
            </a:r>
          </a:p>
          <a:p>
            <a:pPr lvl="3">
              <a:lnSpc>
                <a:spcPct val="120000"/>
              </a:lnSpc>
            </a:pPr>
            <a:r>
              <a:rPr lang="en-US" sz="2600" dirty="0" smtClean="0">
                <a:cs typeface="Amiri"/>
              </a:rPr>
              <a:t>Utilize existing functionality in Banner student information system</a:t>
            </a:r>
          </a:p>
          <a:p>
            <a:pPr lvl="3">
              <a:lnSpc>
                <a:spcPct val="120000"/>
              </a:lnSpc>
            </a:pPr>
            <a:r>
              <a:rPr lang="en-US" sz="2600" dirty="0" smtClean="0">
                <a:cs typeface="Amiri"/>
              </a:rPr>
              <a:t>Implement Astra Schedule 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/>
              <a:t>To develop multi-year course offering schedules to allow for greater transparency for students and advisors. 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/>
              <a:t>To utilize degree progress data to inform course offerings. </a:t>
            </a:r>
          </a:p>
        </p:txBody>
      </p:sp>
    </p:spTree>
    <p:extLst>
      <p:ext uri="{BB962C8B-B14F-4D97-AF65-F5344CB8AC3E}">
        <p14:creationId xmlns:p14="http://schemas.microsoft.com/office/powerpoint/2010/main" val="13872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Course Scheduling </a:t>
            </a:r>
            <a:r>
              <a:rPr lang="en-US" b="1" dirty="0" smtClean="0">
                <a:latin typeface="+mn-lt"/>
              </a:rPr>
              <a:t>Project </a:t>
            </a:r>
            <a:r>
              <a:rPr lang="en-US" b="1" dirty="0">
                <a:latin typeface="+mn-lt"/>
              </a:rPr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1193800"/>
            <a:ext cx="11269472" cy="56641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Creation of Course Scheduling Redesign Councils</a:t>
            </a:r>
          </a:p>
          <a:p>
            <a:pPr lvl="1"/>
            <a:r>
              <a:rPr lang="en-US" dirty="0"/>
              <a:t>Course Scheduling Redesign Leadership Council</a:t>
            </a:r>
          </a:p>
          <a:p>
            <a:pPr lvl="1"/>
            <a:r>
              <a:rPr lang="en-US" dirty="0"/>
              <a:t>Course Scheduling Redesign Operations </a:t>
            </a:r>
            <a:r>
              <a:rPr lang="en-US" dirty="0" smtClean="0"/>
              <a:t>Council</a:t>
            </a:r>
          </a:p>
          <a:p>
            <a:pPr lvl="2"/>
            <a:r>
              <a:rPr lang="en-US" dirty="0" smtClean="0"/>
              <a:t>Scheduling Grid</a:t>
            </a:r>
          </a:p>
          <a:p>
            <a:pPr lvl="2"/>
            <a:r>
              <a:rPr lang="en-US" dirty="0" smtClean="0"/>
              <a:t>Course Scheduling</a:t>
            </a:r>
          </a:p>
          <a:p>
            <a:pPr lvl="2"/>
            <a:r>
              <a:rPr lang="en-US" dirty="0" smtClean="0"/>
              <a:t>Space Assignment</a:t>
            </a:r>
          </a:p>
          <a:p>
            <a:pPr lvl="2"/>
            <a:r>
              <a:rPr lang="en-US" dirty="0" smtClean="0"/>
              <a:t>Course Enrollment Management</a:t>
            </a:r>
          </a:p>
          <a:p>
            <a:pPr lvl="2"/>
            <a:endParaRPr lang="en-US" dirty="0"/>
          </a:p>
          <a:p>
            <a:r>
              <a:rPr lang="en-US" b="1" dirty="0" smtClean="0"/>
              <a:t>Project </a:t>
            </a:r>
            <a:r>
              <a:rPr lang="en-US" b="1" dirty="0"/>
              <a:t>Implementation in Phases </a:t>
            </a:r>
          </a:p>
          <a:p>
            <a:pPr lvl="1"/>
            <a:r>
              <a:rPr lang="en-US" dirty="0"/>
              <a:t>Pilot with several Schools/Colleges – Fall 2020 Course </a:t>
            </a:r>
            <a:r>
              <a:rPr lang="en-US" dirty="0" smtClean="0"/>
              <a:t>Schedule</a:t>
            </a:r>
          </a:p>
          <a:p>
            <a:pPr lvl="2"/>
            <a:r>
              <a:rPr lang="en-US" dirty="0" smtClean="0"/>
              <a:t>Creating more efficiency in course scheduling:</a:t>
            </a:r>
          </a:p>
          <a:p>
            <a:pPr lvl="3"/>
            <a:r>
              <a:rPr lang="en-US" dirty="0" smtClean="0"/>
              <a:t>Utilizing recommended existing functionality in Banner</a:t>
            </a:r>
          </a:p>
          <a:p>
            <a:pPr lvl="3"/>
            <a:r>
              <a:rPr lang="en-US" dirty="0" smtClean="0"/>
              <a:t>Reengineering the business process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Feedback sessions on proposed recommendations</a:t>
            </a:r>
          </a:p>
          <a:p>
            <a:pPr lvl="2"/>
            <a:r>
              <a:rPr lang="en-US" dirty="0"/>
              <a:t>Scheduling Grid</a:t>
            </a:r>
          </a:p>
          <a:p>
            <a:pPr lvl="2"/>
            <a:r>
              <a:rPr lang="en-US" dirty="0"/>
              <a:t>Course Scheduling</a:t>
            </a:r>
          </a:p>
          <a:p>
            <a:pPr lvl="2"/>
            <a:r>
              <a:rPr lang="en-US" dirty="0"/>
              <a:t>Space Assignment</a:t>
            </a:r>
          </a:p>
          <a:p>
            <a:pPr lvl="2"/>
            <a:r>
              <a:rPr lang="en-US" dirty="0"/>
              <a:t>Course Enrollment Management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All </a:t>
            </a:r>
            <a:r>
              <a:rPr lang="en-US" dirty="0"/>
              <a:t>School and Colleges – Fall 2021 Course Schedule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8000" y="1039975"/>
            <a:ext cx="11176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EEA5-3119-496A-9141-FF2F8A023B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Cover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455</Words>
  <Application>Microsoft Office PowerPoint</Application>
  <PresentationFormat>Widescreen</PresentationFormat>
  <Paragraphs>99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Amiri</vt:lpstr>
      <vt:lpstr>Arial</vt:lpstr>
      <vt:lpstr>Arial Narrow</vt:lpstr>
      <vt:lpstr>Calibri</vt:lpstr>
      <vt:lpstr>Calibri Light</vt:lpstr>
      <vt:lpstr>Roboto Condensed</vt:lpstr>
      <vt:lpstr>Office Theme</vt:lpstr>
      <vt:lpstr>2_Custom Cover-master</vt:lpstr>
      <vt:lpstr>Strategic Enrollment Management   Faculty Senate Meeting January 28, 2020</vt:lpstr>
      <vt:lpstr>PowerPoint Presentation</vt:lpstr>
      <vt:lpstr>VCU freshman acceptance trends highlight increasing awareness and interest in the VCU brand; however, enrollment yield identifies increasing in-state competition.</vt:lpstr>
      <vt:lpstr>VCU transfer trends are consistent with a shrinking population of community college students. Future growth in this population will require expanding to a broader target market of transfer students. </vt:lpstr>
      <vt:lpstr>PowerPoint Presentation</vt:lpstr>
      <vt:lpstr>PowerPoint Presentation</vt:lpstr>
      <vt:lpstr>VCU Student Success</vt:lpstr>
      <vt:lpstr>Course Scheduling Redesign</vt:lpstr>
      <vt:lpstr>Course Scheduling Project Organization</vt:lpstr>
      <vt:lpstr>PowerPoint Presentation</vt:lpstr>
      <vt:lpstr>Implementation of Student Financial Services</vt:lpstr>
      <vt:lpstr>Reminder of SEM Priorities</vt:lpstr>
      <vt:lpstr>Open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Tomikia LeGrande</dc:creator>
  <cp:lastModifiedBy>Nancy Jallo</cp:lastModifiedBy>
  <cp:revision>45</cp:revision>
  <cp:lastPrinted>2020-01-28T19:29:53Z</cp:lastPrinted>
  <dcterms:created xsi:type="dcterms:W3CDTF">2019-08-15T16:03:04Z</dcterms:created>
  <dcterms:modified xsi:type="dcterms:W3CDTF">2020-01-28T20:24:05Z</dcterms:modified>
</cp:coreProperties>
</file>